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880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2bf2270009e0858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d0e3104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轻绳连接的物体系统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a6584c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轻杆连接的物体系统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ef086d6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含弹簧的物体系统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8a2209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非质点系物体的机械能守恒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2_1#cc19f916f?vop=1&amp;pid=dd0e3104d&amp;color=0,0,0&amp;vtp=1&amp;bt=1&amp;bbb=1&amp;hb=1"/>
              <p:cNvSpPr/>
              <p:nvPr/>
            </p:nvSpPr>
            <p:spPr>
              <a:xfrm>
                <a:off x="832104" y="1512000"/>
                <a:ext cx="10533888" cy="38289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位置对甲进行受力分析，由平衡条件得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，对乙由平衡条件得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，故A错误；当甲到达最低点时速度为零，甲从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点到最低点的过程中，对乙、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甲组成的系统，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由机械能守恒定律得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，故B错误；当甲运动到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点时所受合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力为零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，速度最大，对乙、甲组成的系统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，由机械能守恒定律得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𝑀𝑣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，根据速度的分解有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故C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；甲下降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时，根据速度的分解有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，乙上升的高度为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，对乙、甲组成的系统，由机械能守恒定律得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2_1#cc19f916f?vop=1&amp;pid=dd0e310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828987"/>
              </a:xfrm>
              <a:prstGeom prst="rect">
                <a:avLst/>
              </a:prstGeom>
              <a:blipFill>
                <a:blip r:embed="rId3"/>
                <a:stretch>
                  <a:fillRect l="-1389" r="-752" b="-22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EX.13_1#cc19f916f?vop=1&amp;pid=dd0e3104d&amp;color=0,0,0&amp;vtp=1&amp;bbb=1"/>
          <p:cNvSpPr/>
          <p:nvPr/>
        </p:nvSpPr>
        <p:spPr>
          <a:xfrm>
            <a:off x="832104" y="5352036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注意说明</a:t>
            </a:r>
            <a:r>
              <a:rPr lang="en-US" altLang="zh-CN" sz="1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注意物块甲的速度包括沿绳方向的速度和垂直于绳方向的速度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求乙速度时要注意甲速度的分解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4_1#fb95fc703?vop=1&amp;pid=0a6584caa&amp;color=0,0,0&amp;vtp=1&amp;bt=1&amp;bbb=1&amp;hb=1"/>
          <p:cNvSpPr/>
          <p:nvPr/>
        </p:nvSpPr>
        <p:spPr>
          <a:xfrm>
            <a:off x="832104" y="1512000"/>
            <a:ext cx="10533888" cy="659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小球甲套在粗细均匀的光滑竖直杆上，小球乙放在光滑水平面上，两球用轻杆相连.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由静止释放小球甲，</a:t>
            </a:r>
          </a:p>
          <a:p>
            <a:pPr latinLnBrk="1"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在小球甲向下运动到最低点的过程中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（不计小球的大小），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15_1#fb95fc703.bracket?vop=1&amp;pid=0a6584caa&amp;color=0,0,0&amp;vpa=4&amp;vtp=1"/>
          <p:cNvSpPr/>
          <p:nvPr/>
        </p:nvSpPr>
        <p:spPr>
          <a:xfrm>
            <a:off x="8787860" y="1855980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6_BD.14_2#fb95fc703?htil=4&amp;vop=1&amp;pid=0a6584ca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3725" y="2190562"/>
            <a:ext cx="1142493" cy="64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14_3#fb95fc703.choices?htil=4&amp;vop=1&amp;pid=0a6584caa&amp;color=0,0,0&amp;vtp=1&amp;bbb=1&amp;hs=1"/>
          <p:cNvSpPr/>
          <p:nvPr/>
        </p:nvSpPr>
        <p:spPr>
          <a:xfrm>
            <a:off x="832104" y="2203261"/>
            <a:ext cx="8833104" cy="659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800"/>
              </a:lnSpc>
              <a:tabLst>
                <a:tab pos="4524502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轻杆对小球甲先做正功后做负功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小球甲的机械能先增大后减小</a:t>
            </a:r>
            <a:endParaRPr lang="en-US" altLang="zh-CN" sz="1800" dirty="0"/>
          </a:p>
          <a:p>
            <a:pPr latinLnBrk="1">
              <a:lnSpc>
                <a:spcPts val="2600"/>
              </a:lnSpc>
              <a:tabLst>
                <a:tab pos="4524502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小球乙的动能一直增大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当小球甲刚要落地时，速度最大</a:t>
            </a:r>
            <a:endParaRPr lang="en-US" altLang="zh-CN" sz="1800" dirty="0"/>
          </a:p>
        </p:txBody>
      </p:sp>
      <p:sp>
        <p:nvSpPr>
          <p:cNvPr id="6" name="QC_6_EX.16_1#fb95fc703?vop=1&amp;pid=0a6584caa&amp;color=0,0,0&amp;vtp=1&amp;bbb=1&amp;hb=1&amp;hs=1"/>
          <p:cNvSpPr/>
          <p:nvPr/>
        </p:nvSpPr>
        <p:spPr>
          <a:xfrm>
            <a:off x="832104" y="2892872"/>
            <a:ext cx="10533888" cy="659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本题用到大招攻略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杆模型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乙速度沿杆方向分速度相同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根据乙初末速度为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0，</a:t>
            </a:r>
          </a:p>
          <a:p>
            <a:pPr latinLnBrk="1"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列方程求甲到最低点的速度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关键是分析甲的机械能变化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杆的弹力做功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）.</a:t>
            </a:r>
            <a:endParaRPr lang="en-US" altLang="zh-CN" dirty="0"/>
          </a:p>
        </p:txBody>
      </p:sp>
      <p:sp>
        <p:nvSpPr>
          <p:cNvPr id="7" name="QC_6_AS.17_1#fb95fc703?vop=1&amp;pid=0a6584caa&amp;color=0,0,0&amp;vtp=1&amp;bbb=1&amp;hb=1"/>
          <p:cNvSpPr/>
          <p:nvPr/>
        </p:nvSpPr>
        <p:spPr>
          <a:xfrm>
            <a:off x="832104" y="3594802"/>
            <a:ext cx="10533888" cy="2094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【解析】两小球沿轻杆方向的速度大小相等，当小球甲刚要落地时，小球甲沿轻杆方向的分速度为零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</a:t>
            </a:r>
          </a:p>
          <a:p>
            <a:pPr latinLnBrk="1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时小球乙的速度为零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，因此小球乙向右先加速后减速，轻杆对小球乙先施加推力后施加拉力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，轻杆对小球</a:t>
            </a:r>
          </a:p>
          <a:p>
            <a:pPr latinLnBrk="1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甲也是先施加推力后施加拉力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，因此轻杆对小球甲先做负功后做正功，小球乙的动能先增大后减小，故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错误；小球甲和乙组成的系统机械能守恒，小球乙的机械能先增大后减小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，因此小球甲的机械能先减小</a:t>
            </a:r>
          </a:p>
          <a:p>
            <a:pPr latinLnBrk="1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后增大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，故B错误；当小球甲刚要落地时，小球乙的速度为零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，则小球甲减少的重力势能全部转化为小球</a:t>
            </a: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甲的动能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，则此时小球甲的速度最大，故D正确.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8_1#9640b2528?htil=5&amp;vop=1&amp;pid=0a6584ca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6784" y="1594296"/>
            <a:ext cx="1691640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18_2#9640b2528?htil=5&amp;vop=1&amp;pid=0a6584caa&amp;color=0,0,0&amp;vtp=1&amp;bt=1&amp;bbb=1&amp;hb=1&amp;hs=1"/>
              <p:cNvSpPr/>
              <p:nvPr/>
            </p:nvSpPr>
            <p:spPr>
              <a:xfrm>
                <a:off x="832104" y="1512000"/>
                <a:ext cx="8714232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如图所示，在竖直平面内有一半径为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的固定半圆轨道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，两个竖直轨道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半圆轨道相切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，轨道均光滑.现有长度也为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的轻杆，两端固定质量分别为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（可视为质点），用某装置控制住小球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，使轻杆竖直且小球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点等高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由静止释放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.小球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能到达的最大高度为(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18_2#9640b2528?htil=5&amp;vop=1&amp;pid=0a6584ca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14232" cy="1608455"/>
              </a:xfrm>
              <a:prstGeom prst="rect">
                <a:avLst/>
              </a:prstGeom>
              <a:blipFill>
                <a:blip r:embed="rId4"/>
                <a:stretch>
                  <a:fillRect l="-1679" r="-1540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9_1#9640b2528.bracket?vop=1&amp;pid=0a6584caa&amp;color=0,0,0&amp;vpa=5&amp;vtp=1"/>
          <p:cNvSpPr/>
          <p:nvPr/>
        </p:nvSpPr>
        <p:spPr>
          <a:xfrm>
            <a:off x="6601300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8_3#9640b2528.choices?htil=5&amp;vop=1&amp;pid=0a6584caa&amp;color=0,0,0&amp;vtp=1&amp;bbb=1&amp;hs=1"/>
              <p:cNvSpPr/>
              <p:nvPr/>
            </p:nvSpPr>
            <p:spPr>
              <a:xfrm>
                <a:off x="832104" y="3114232"/>
                <a:ext cx="8714232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242058" algn="l"/>
                    <a:tab pos="4458716" algn="l"/>
                    <a:tab pos="668807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8_3#9640b2528.choices?htil=5&amp;vop=1&amp;pid=0a6584ca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8714232" cy="536131"/>
              </a:xfrm>
              <a:prstGeom prst="rect">
                <a:avLst/>
              </a:prstGeom>
              <a:blipFill>
                <a:blip r:embed="rId5"/>
                <a:stretch>
                  <a:fillRect l="-167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0_1#9640b2528?vop=1&amp;pid=0a6584caa&amp;color=0,0,0&amp;vtp=1&amp;bbb=1&amp;hb=1&amp;hs=1"/>
              <p:cNvSpPr/>
              <p:nvPr/>
            </p:nvSpPr>
            <p:spPr>
              <a:xfrm>
                <a:off x="832104" y="3657729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所在水平面为零势能面，小球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组成的系统机械能守恒，则有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，所以小球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能到达的最大高度为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0_1#9640b2528?vop=1&amp;pid=0a6584ca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57729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r="-1678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1_1#610f44af3?vop=1&amp;pid=0a6584caa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）一种机械传动装置可简化为如图所示的模型，两质量均为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均可视为质点），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分别套在水平和竖直的光滑杆上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（两杆不接触，小球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点且两杆间距离忽略不计），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两小球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通过铰链用长度为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的轻杆连接，初始时两小球均静止，其中小球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两小球同时由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静止释放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1_1#610f44af3?vop=1&amp;pid=0a6584c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57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610f44af3.bracket?vop=1&amp;pid=0a6584caa&amp;color=0,0,0&amp;vpa=6&amp;vtp=1&amp;bbb=1"/>
          <p:cNvSpPr/>
          <p:nvPr/>
        </p:nvSpPr>
        <p:spPr>
          <a:xfrm>
            <a:off x="9903745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6_BD.21_2#610f44af3?htil=6&amp;vop=1&amp;pid=0a6584ca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9618" y="3241232"/>
            <a:ext cx="148132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1_3#610f44af3.choices?htil=6&amp;vop=1&amp;pid=0a6584caa&amp;color=0,0,0&amp;vtp=1&amp;bbb=1"/>
              <p:cNvSpPr/>
              <p:nvPr/>
            </p:nvSpPr>
            <p:spPr>
              <a:xfrm>
                <a:off x="832104" y="3114232"/>
                <a:ext cx="8924544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的机械能守恒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运动过程中的最大速度为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运动到最右端时，距离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向下运动的过程中速度最大时，连接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的轻杆的弹力大小大于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1_3#610f44af3.choices?htil=6&amp;vop=1&amp;pid=0a6584ca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8924544" cy="1604010"/>
              </a:xfrm>
              <a:prstGeom prst="rect">
                <a:avLst/>
              </a:prstGeom>
              <a:blipFill>
                <a:blip r:embed="rId5"/>
                <a:stretch>
                  <a:fillRect l="-163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3_1#610f44af3?vop=1&amp;pid=0a6584caa&amp;color=0,0,0&amp;vtp=1&amp;bt=1&amp;bbb=1&amp;hb=1"/>
              <p:cNvSpPr/>
              <p:nvPr/>
            </p:nvSpPr>
            <p:spPr>
              <a:xfrm>
                <a:off x="832104" y="151200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【解析】下落过程中，轻杆对小球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做功，故小球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的机械能不守恒，故A错误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；通过几何关系可知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第一次经过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点时有最大速度且此时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的速度为0，对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运动过程中的最大速度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楷体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速度最大的临界状态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，结合几何关系求下落高度，列守恒方程）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正确；小球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组成的系统机械能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守恒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处于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点右侧最远时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必处于出发时的位置，即小球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点右侧最远距离应为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易错：误认“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会一直右移”，忽略势能限制）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错误；小球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向下运动的过程中速度最大时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，小球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所受合力为0，可知此时轻杆的弹力的竖直方向分力等于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的轻杆的弹力大小大于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23_1#610f44af3?vop=1&amp;pid=0a6584c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r="-926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23_1#610f44af3?vop=1&amp;pid=0a6584caa&amp;color=0,0,0&amp;vtp=1&amp;bt=1&amp;bbb=1&amp;hb=1&amp;uw=1">
            <a:extLst>
              <a:ext uri="{FF2B5EF4-FFF2-40B4-BE49-F238E27FC236}">
                <a16:creationId xmlns:a16="http://schemas.microsoft.com/office/drawing/2014/main" id="{1C57C817-71A6-08A6-FA21-2F5A09D93E63}"/>
              </a:ext>
            </a:extLst>
          </p:cNvPr>
          <p:cNvSpPr/>
          <p:nvPr/>
        </p:nvSpPr>
        <p:spPr>
          <a:xfrm>
            <a:off x="4062222" y="1930877"/>
            <a:ext cx="728484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6_AS.23_1#610f44af3?vop=1&amp;pid=0a6584caa&amp;color=0,0,0&amp;vtp=1&amp;bt=1&amp;bbb=1&amp;hb=1&amp;uw=1">
            <a:extLst>
              <a:ext uri="{FF2B5EF4-FFF2-40B4-BE49-F238E27FC236}">
                <a16:creationId xmlns:a16="http://schemas.microsoft.com/office/drawing/2014/main" id="{CC4B84EB-1F8D-7E97-13B8-9DCF5D809DC3}"/>
              </a:ext>
            </a:extLst>
          </p:cNvPr>
          <p:cNvSpPr/>
          <p:nvPr/>
        </p:nvSpPr>
        <p:spPr>
          <a:xfrm>
            <a:off x="832104" y="2349977"/>
            <a:ext cx="906678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23_1#610f44af3?vop=1&amp;pid=0a6584caa&amp;color=0,0,0&amp;vtp=1&amp;bt=1&amp;bbb=1&amp;hb=1&amp;uw=1">
            <a:extLst>
              <a:ext uri="{FF2B5EF4-FFF2-40B4-BE49-F238E27FC236}">
                <a16:creationId xmlns:a16="http://schemas.microsoft.com/office/drawing/2014/main" id="{3AFF7FD4-54D8-5F1B-D6DF-5376D1FB9101}"/>
              </a:ext>
            </a:extLst>
          </p:cNvPr>
          <p:cNvSpPr/>
          <p:nvPr/>
        </p:nvSpPr>
        <p:spPr>
          <a:xfrm>
            <a:off x="4324668" y="3188177"/>
            <a:ext cx="4572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6_AS.23_1#610f44af3?vop=1&amp;pid=0a6584caa&amp;color=0,0,0&amp;vtp=1&amp;bt=1&amp;bbb=1&amp;hb=1&amp;uw=1">
            <a:extLst>
              <a:ext uri="{FF2B5EF4-FFF2-40B4-BE49-F238E27FC236}">
                <a16:creationId xmlns:a16="http://schemas.microsoft.com/office/drawing/2014/main" id="{01E06C89-1B7F-B4B0-0305-1D16EE8A832E}"/>
              </a:ext>
            </a:extLst>
          </p:cNvPr>
          <p:cNvSpPr/>
          <p:nvPr/>
        </p:nvSpPr>
        <p:spPr>
          <a:xfrm>
            <a:off x="4781868" y="3188177"/>
            <a:ext cx="622179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24_1#610f44af3?vop=1&amp;pid=0a6584caa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对于轻杆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双杆系统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找特殊状态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某物体速度为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另一物体速度最大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某物体速度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其所受合力为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通过受力分析判断杆的弹力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系统能量守恒时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初末状态势能变化仅与物体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的初始位置和末位置有关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与路径无关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24_1#610f44af3?vop=1&amp;pid=0a6584c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984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5_1#d389a8580?vop=1&amp;pid=4ef086d6c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的小球从某高处由静止下落，落在竖直放置且静止的轻弹簧的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点是小球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到达的最低点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，小球释放点到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点的竖直距离为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不计空气阻力，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5_1#d389a8580?vop=1&amp;pid=4ef086d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312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6_1#d389a8580.bracket?vop=1&amp;pid=4ef086d6c&amp;color=0,0,0&amp;vpa=7&amp;vtp=1"/>
          <p:cNvSpPr/>
          <p:nvPr/>
        </p:nvSpPr>
        <p:spPr>
          <a:xfrm>
            <a:off x="28442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6_BD.25_2#d389a8580?htil=7&amp;vop=1&amp;pid=4ef086d6c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6923" y="2834832"/>
            <a:ext cx="71323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5_3#d389a8580.choices?htil=7&amp;vop=1&amp;pid=4ef086d6c&amp;color=0,0,0&amp;vtp=1&amp;bbb=1&amp;hs=1"/>
              <p:cNvSpPr/>
              <p:nvPr/>
            </p:nvSpPr>
            <p:spPr>
              <a:xfrm>
                <a:off x="832104" y="2707832"/>
                <a:ext cx="9692640" cy="16718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点时弹簧弹力等于小球重力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小球下落过程中机械能守恒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点时弹簧弹性势能为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若将质量为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的小球从同一位置由静止释放，到达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5_3#d389a8580.choices?htil=7&amp;vop=1&amp;pid=4ef086d6c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9692640" cy="1671892"/>
              </a:xfrm>
              <a:prstGeom prst="rect">
                <a:avLst/>
              </a:prstGeom>
              <a:blipFill>
                <a:blip r:embed="rId5"/>
                <a:stretch>
                  <a:fillRect l="-1509" b="-80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27_1#d389a8580?vop=1&amp;pid=4ef086d6c&amp;color=0,0,0&amp;vtp=1&amp;bbb=1&amp;hb=1&amp;hs=1"/>
              <p:cNvSpPr/>
              <p:nvPr/>
            </p:nvSpPr>
            <p:spPr>
              <a:xfrm>
                <a:off x="832104" y="4388931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本题用到大招攻略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自由下落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弹簧压缩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根据系统机械能守恒求弹性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势能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联立质量变化前后的能量方程求速度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核心是区分小球与系统的机械能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EX.27_1#d389a8580?vop=1&amp;pid=4ef086d6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88931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115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8_1#d389a8580?vop=1&amp;pid=4ef086d6c&amp;color=0,0,0&amp;vtp=1&amp;bt=1&amp;bbb=1&amp;hb=1"/>
              <p:cNvSpPr/>
              <p:nvPr/>
            </p:nvSpPr>
            <p:spPr>
              <a:xfrm>
                <a:off x="832104" y="1512000"/>
                <a:ext cx="10533888" cy="24940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点时，速度等于0，弹簧弹力大于小球重力，小球到达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速度最大，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弹簧弹力等于小球重力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点拨：通过“速度先增后减”判断平衡位置在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之间，非端点）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小球下落过程中受弹簧弹力作用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，小球机械能减小，小球和弹簧组成的系统机械能守恒，故B错误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；小球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减少的重力势能等于弹簧增加的弹性势能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点时弹簧弹性势能为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错误；根据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（提示：两次压缩到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楷体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，弹簧弹性势能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相同，可直接联立消去）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28_1#d389a8580?vop=1&amp;pid=4ef086d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94090"/>
              </a:xfrm>
              <a:prstGeom prst="rect">
                <a:avLst/>
              </a:prstGeom>
              <a:blipFill>
                <a:blip r:embed="rId3"/>
                <a:stretch>
                  <a:fillRect l="-1389" r="-1852" b="-5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28_1#d389a8580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2D25E178-BFF9-4904-3B29-9505B4D1575D}"/>
              </a:ext>
            </a:extLst>
          </p:cNvPr>
          <p:cNvSpPr/>
          <p:nvPr/>
        </p:nvSpPr>
        <p:spPr>
          <a:xfrm>
            <a:off x="1746504" y="1511777"/>
            <a:ext cx="97242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6_AS.28_1#d389a8580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E4FBB5F9-C195-1E3E-5F75-3BA8880310D1}"/>
              </a:ext>
            </a:extLst>
          </p:cNvPr>
          <p:cNvSpPr/>
          <p:nvPr/>
        </p:nvSpPr>
        <p:spPr>
          <a:xfrm>
            <a:off x="832104" y="1930877"/>
            <a:ext cx="22860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28_1#d389a8580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C4E675CE-B331-19E7-CA30-BE88C116B35A}"/>
              </a:ext>
            </a:extLst>
          </p:cNvPr>
          <p:cNvSpPr/>
          <p:nvPr/>
        </p:nvSpPr>
        <p:spPr>
          <a:xfrm>
            <a:off x="10860278" y="2769077"/>
            <a:ext cx="5254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6_AS.28_1#d389a8580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64164032-AE5E-54F2-2B21-03DEB2E8481B}"/>
              </a:ext>
            </a:extLst>
          </p:cNvPr>
          <p:cNvSpPr/>
          <p:nvPr/>
        </p:nvSpPr>
        <p:spPr>
          <a:xfrm>
            <a:off x="832104" y="3188177"/>
            <a:ext cx="8105331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9_1#9f3b031e5?vop=1&amp;pid=4ef086d6c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）如图甲所示，质量不计的弹簧竖直固定在水平面上，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，将一金属小球从弹簧正上方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某一高度处由静止释放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，小球落到弹簧上压缩弹簧到最低点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，然后又被弹起离开弹簧上升到一定高度后再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，如此反复.通过安装在弹簧下端的压力传感器，测出这一过程弹簧弹力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变化的图像如图乙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9_1#9f3b031e5?vop=1&amp;pid=4ef086d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33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0_1#9f3b031e5.bracket?vop=1&amp;pid=4ef086d6c&amp;color=0,0,0&amp;vpa=8&amp;vtp=1&amp;bbb=1"/>
          <p:cNvSpPr/>
          <p:nvPr/>
        </p:nvSpPr>
        <p:spPr>
          <a:xfrm>
            <a:off x="1955260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CD</a:t>
            </a:r>
            <a:endParaRPr lang="en-US" altLang="zh-CN" dirty="0"/>
          </a:p>
        </p:txBody>
      </p:sp>
      <p:pic>
        <p:nvPicPr>
          <p:cNvPr id="4" name="QC_6_BD.29_3#9f3b031e5?iti=1&amp;htil=1&amp;vop=1&amp;pid=4ef086d6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0048" y="3378392"/>
            <a:ext cx="1591056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29_4#9f3b031e5?iti=2&amp;htil=1&amp;vop=1&amp;pid=4ef086d6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0144" y="3241232"/>
            <a:ext cx="1435608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29_5#9f3b031e5?iti=1&amp;htil=1&amp;vop=1&amp;pid=4ef086d6c&amp;color=0,0,0&amp;vtp=1"/>
          <p:cNvSpPr/>
          <p:nvPr/>
        </p:nvSpPr>
        <p:spPr>
          <a:xfrm>
            <a:off x="3325082" y="4575240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6_BD.29_6#9f3b031e5?iti=2&amp;htil=1&amp;vop=1&amp;pid=4ef086d6c&amp;color=0,0,0&amp;vtp=1"/>
          <p:cNvSpPr/>
          <p:nvPr/>
        </p:nvSpPr>
        <p:spPr>
          <a:xfrm>
            <a:off x="8587453" y="456609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29_7#9f3b031e5.choices?vop=1&amp;pid=4ef086d6c&amp;color=0,0,0&amp;vtp=1&amp;bbb=1"/>
              <p:cNvSpPr/>
              <p:nvPr/>
            </p:nvSpPr>
            <p:spPr>
              <a:xfrm>
                <a:off x="832104" y="494303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此运动过程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，小球的机械能守恒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时刻小球动能最大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，小球的动能先增大后减小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这段时间内，小球的动能先增大后减小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6_BD.29_7#9f3b031e5.choices?vop=1&amp;pid=4ef086d6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43032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31_1#9f3b031e5?vop=1&amp;pid=4ef086d6c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本题用到大招攻略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压缩弹簧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加速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减速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弹簧弹起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加速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减速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图像判断运动状态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分析各阶段动能变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关键是抓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的平衡位置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动能最大点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31_1#9f3b031e5?vop=1&amp;pid=4ef086d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04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32_1#9f3b031e5?vop=1&amp;pid=4ef086d6c&amp;color=0,0,0&amp;vtp=1&amp;bbb=1&amp;hb=1"/>
              <p:cNvSpPr/>
              <p:nvPr/>
            </p:nvSpPr>
            <p:spPr>
              <a:xfrm>
                <a:off x="832104" y="2707832"/>
                <a:ext cx="10533888" cy="28695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【解析】此运动过程，弹簧对小球做功，则小球的机械能不守恒，故A错误；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于开始压缩到达到最大压缩量的过程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可知小球受到的弹力开始时小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于重力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，再等于重力，后来大于重力，所以小球的动能先增大，后减小，在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时刻小球的动能为零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图像，先找“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”的时刻，此时动能最大，再判断特殊点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时的动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能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错误，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这段时间内，小球的弹力从最大开始减小，说明小球在由最低点上升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球受到的弹力开始时大于重力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，小球向上做加速运动，后来小于重力，小球做减速运动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，所以小球的动能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先增大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，后减小，故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AS.32_1#9f3b031e5?vop=1&amp;pid=4ef086d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10533888" cy="2869502"/>
              </a:xfrm>
              <a:prstGeom prst="rect">
                <a:avLst/>
              </a:prstGeom>
              <a:blipFill>
                <a:blip r:embed="rId4"/>
                <a:stretch>
                  <a:fillRect l="-1389" r="-1331" b="-50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S.32_1#9f3b031e5?vop=1&amp;pid=4ef086d6c&amp;color=0,0,0&amp;vtp=1&amp;bbb=1&amp;hb=1&amp;uw=1">
            <a:extLst>
              <a:ext uri="{FF2B5EF4-FFF2-40B4-BE49-F238E27FC236}">
                <a16:creationId xmlns:a16="http://schemas.microsoft.com/office/drawing/2014/main" id="{391DF3BA-07F2-0BF6-B801-2600CB2389AC}"/>
              </a:ext>
            </a:extLst>
          </p:cNvPr>
          <p:cNvSpPr/>
          <p:nvPr/>
        </p:nvSpPr>
        <p:spPr>
          <a:xfrm>
            <a:off x="8284147" y="3126710"/>
            <a:ext cx="30400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32_1#9f3b031e5?vop=1&amp;pid=4ef086d6c&amp;color=0,0,0&amp;vtp=1&amp;bbb=1&amp;hb=1&amp;uw=1">
            <a:extLst>
              <a:ext uri="{FF2B5EF4-FFF2-40B4-BE49-F238E27FC236}">
                <a16:creationId xmlns:a16="http://schemas.microsoft.com/office/drawing/2014/main" id="{5AC8D657-E0BC-DA82-F7FA-150A95A18B16}"/>
              </a:ext>
            </a:extLst>
          </p:cNvPr>
          <p:cNvSpPr/>
          <p:nvPr/>
        </p:nvSpPr>
        <p:spPr>
          <a:xfrm>
            <a:off x="832104" y="3545810"/>
            <a:ext cx="9794621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a4ae6b46.fixed?pid=05e70509a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6a4ae6b46.fixed?pid=05e70509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第4节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33_1#98cc89c85?htil=9&amp;vop=1&amp;pid=4ef086d6c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4123" y="1594295"/>
            <a:ext cx="137160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33_2#98cc89c85?htil=9&amp;vop=1&amp;pid=4ef086d6c&amp;color=0,0,0&amp;vtp=1&amp;bt=1&amp;bbb=1&amp;hb=1&amp;hs=1"/>
              <p:cNvSpPr/>
              <p:nvPr/>
            </p:nvSpPr>
            <p:spPr>
              <a:xfrm>
                <a:off x="832104" y="1512000"/>
                <a:ext cx="9034272" cy="1786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如图所示，两小滑块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通过光滑铰链用长为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的轻杆连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套在固定的光滑竖直杆上，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放在光滑水平地面上.原长为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的轻弹簧水平放置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，右端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相连，左端固定在竖直杆上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点.此时轻杆与竖直方向夹角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由静止释放，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下降到最低点时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下降的过程中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，下列说法正确的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33_2#98cc89c85?htil=9&amp;vop=1&amp;pid=4ef086d6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034272" cy="1786255"/>
              </a:xfrm>
              <a:prstGeom prst="rect">
                <a:avLst/>
              </a:prstGeom>
              <a:blipFill>
                <a:blip r:embed="rId4"/>
                <a:stretch>
                  <a:fillRect l="-1619" t="-1365" r="-1147" b="-81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34_1#98cc89c85.bracket?vop=1&amp;pid=4ef086d6c&amp;color=0,0,0&amp;vpa=9&amp;vtp=1"/>
          <p:cNvSpPr/>
          <p:nvPr/>
        </p:nvSpPr>
        <p:spPr>
          <a:xfrm>
            <a:off x="1244060" y="2970786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3_3#98cc89c85.choices?vop=1&amp;pid=4ef086d6c&amp;color=0,0,0&amp;vtp=1&amp;bbb=1&amp;hs=1"/>
              <p:cNvSpPr/>
              <p:nvPr/>
            </p:nvSpPr>
            <p:spPr>
              <a:xfrm>
                <a:off x="832104" y="3298255"/>
                <a:ext cx="10533888" cy="1537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组成的系统机械能守恒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下降过程中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的机械能先增大后减小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达到最大动能时，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受到地面的支持力大小为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弹簧弹性势能最大值为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33_3#98cc89c85.choices?vop=1&amp;pid=4ef086d6c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98255"/>
                <a:ext cx="10533888" cy="1537780"/>
              </a:xfrm>
              <a:prstGeom prst="rect">
                <a:avLst/>
              </a:prstGeom>
              <a:blipFill>
                <a:blip r:embed="rId5"/>
                <a:stretch>
                  <a:fillRect l="-1389" t="-1587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35_1#98cc89c85?vop=1&amp;pid=4ef086d6c&amp;color=0,0,0&amp;vtp=1&amp;bbb=1&amp;hb=1"/>
              <p:cNvSpPr/>
              <p:nvPr/>
            </p:nvSpPr>
            <p:spPr>
              <a:xfrm>
                <a:off x="832104" y="4822255"/>
                <a:ext cx="10533888" cy="1049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本题用到大招攻略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到最低点时速度为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弹性势能最大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借系统机械能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守恒求弹性势能最大值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的机械能变化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杆做负功导致其机械能减少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核心是扩展系统范围以满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足守恒条件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EX.35_1#98cc89c85?vop=1&amp;pid=4ef086d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22255"/>
                <a:ext cx="10533888" cy="1049655"/>
              </a:xfrm>
              <a:prstGeom prst="rect">
                <a:avLst/>
              </a:prstGeom>
              <a:blipFill>
                <a:blip r:embed="rId6"/>
                <a:stretch>
                  <a:fillRect l="-1389" t="-4070" r="-579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6_1#98cc89c85?vop=1&amp;pid=4ef086d6c&amp;color=0,0,0&amp;vtp=1&amp;bt=1&amp;bbb=1&amp;hb=1"/>
              <p:cNvSpPr/>
              <p:nvPr/>
            </p:nvSpPr>
            <p:spPr>
              <a:xfrm>
                <a:off x="832104" y="1512000"/>
                <a:ext cx="10533888" cy="33489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组成的系统，由于弹簧对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组成的系统的机械能不守恒.但对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簧组成的系统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，只有重力或系统内弹簧弹力做功，故系统的机械能守恒，从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开始向下运动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，轻杆一直阻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下落，对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做负功，所以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的机械能一直减小，故A、B错误；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下降过程中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，先加速下降达到最大速度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，再减速下降，对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整体分析，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在竖直方向上，根据牛顿第二定律有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动能时有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（易错：漏算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，仅用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计算支持力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运动到最低点时，速度为0，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的速度也为0，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此时弹性势能达到最大，根据系统机械能守恒可得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，解得弹性势能的最大值为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（点拨：用几何关系（杆长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下落高度，结合系统机械能守恒求弹性势能）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6_1#98cc89c85?vop=1&amp;pid=4ef086d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348927"/>
              </a:xfrm>
              <a:prstGeom prst="rect">
                <a:avLst/>
              </a:prstGeom>
              <a:blipFill>
                <a:blip r:embed="rId3"/>
                <a:stretch>
                  <a:fillRect l="-1389" r="-1215" b="-45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36_1#98cc89c85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66CE9AE2-675E-2841-EE1C-37A2A8F3FF2A}"/>
              </a:ext>
            </a:extLst>
          </p:cNvPr>
          <p:cNvSpPr/>
          <p:nvPr/>
        </p:nvSpPr>
        <p:spPr>
          <a:xfrm>
            <a:off x="6168835" y="2769077"/>
            <a:ext cx="517531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6_AS.36_1#98cc89c85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3BDC6D1A-F7BF-E7A1-2FEC-9458EC8BF14D}"/>
              </a:ext>
            </a:extLst>
          </p:cNvPr>
          <p:cNvSpPr/>
          <p:nvPr/>
        </p:nvSpPr>
        <p:spPr>
          <a:xfrm>
            <a:off x="832104" y="3188177"/>
            <a:ext cx="3091688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36_1#98cc89c85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737BF879-9C90-9B32-70F0-BEE831B6E21C}"/>
              </a:ext>
            </a:extLst>
          </p:cNvPr>
          <p:cNvSpPr/>
          <p:nvPr/>
        </p:nvSpPr>
        <p:spPr>
          <a:xfrm>
            <a:off x="8924735" y="3607277"/>
            <a:ext cx="22860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6_AS.36_1#98cc89c85?vop=1&amp;pid=4ef086d6c&amp;color=0,0,0&amp;vtp=1&amp;bt=1&amp;bbb=1&amp;hb=1&amp;uw=1">
            <a:extLst>
              <a:ext uri="{FF2B5EF4-FFF2-40B4-BE49-F238E27FC236}">
                <a16:creationId xmlns:a16="http://schemas.microsoft.com/office/drawing/2014/main" id="{75E25CB2-479F-92D8-8E9B-882FBD59C70E}"/>
              </a:ext>
            </a:extLst>
          </p:cNvPr>
          <p:cNvSpPr/>
          <p:nvPr/>
        </p:nvSpPr>
        <p:spPr>
          <a:xfrm>
            <a:off x="832104" y="4024790"/>
            <a:ext cx="7088823" cy="4862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6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7_1#53a4b1a60?vop=1&amp;pid=4ef086d6c&amp;color=0,0,0&amp;vtp=1&amp;bt=1&amp;bbb=1&amp;hb=1"/>
              <p:cNvSpPr/>
              <p:nvPr/>
            </p:nvSpPr>
            <p:spPr>
              <a:xfrm>
                <a:off x="832104" y="1512000"/>
                <a:ext cx="10533888" cy="157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如图所示，在光滑斜面上有两个用轻质弹簧相连接的物块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，它们的质量均为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，弹簧的劲度系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为一固定挡板，物块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通过一根跨过光滑定滑轮的轻绳与物块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相连，物块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手托住物块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，使轻绳拉直但没有作用力.从静止释放物块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达到最大速度时，物块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恰好离开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挡板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37_1#53a4b1a60?vop=1&amp;pid=4ef086d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573530"/>
              </a:xfrm>
              <a:prstGeom prst="rect">
                <a:avLst/>
              </a:prstGeom>
              <a:blipFill>
                <a:blip r:embed="rId3"/>
                <a:stretch>
                  <a:fillRect l="-1389" r="-752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37_2#53a4b1a60?vop=1&amp;pid=4ef086d6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2040" y="3215832"/>
            <a:ext cx="2404872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38_1#e1414ee32?vop=1&amp;pid=53a4b1a60&amp;color=0,0,0&amp;vtp=1&amp;bbb=1"/>
              <p:cNvSpPr/>
              <p:nvPr/>
            </p:nvSpPr>
            <p:spPr>
              <a:xfrm>
                <a:off x="832104" y="4549332"/>
                <a:ext cx="10533888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（1）斜面的倾角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38_1#e1414ee32?vop=1&amp;pid=53a4b1a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49332"/>
                <a:ext cx="10533888" cy="351155"/>
              </a:xfrm>
              <a:prstGeom prst="rect">
                <a:avLst/>
              </a:prstGeom>
              <a:blipFill>
                <a:blip r:embed="rId5"/>
                <a:stretch>
                  <a:fillRect l="-1389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39_1#e1414ee32?vop=1&amp;pid=53a4b1a60&amp;color=0,0,0&amp;vtp=1&amp;bbb=1"/>
              <p:cNvSpPr/>
              <p:nvPr/>
            </p:nvSpPr>
            <p:spPr>
              <a:xfrm>
                <a:off x="832104" y="4952428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7_AN.39_1#e1414ee32?vop=1&amp;pid=53a4b1a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52428"/>
                <a:ext cx="10533888" cy="346075"/>
              </a:xfrm>
              <a:prstGeom prst="rect">
                <a:avLst/>
              </a:prstGeom>
              <a:blipFill>
                <a:blip r:embed="rId6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S.40_1#e1414ee32?vop=1&amp;pid=53a4b1a60&amp;color=0,0,0&amp;vtp=1&amp;bbb=1&amp;hb=1"/>
              <p:cNvSpPr/>
              <p:nvPr/>
            </p:nvSpPr>
            <p:spPr>
              <a:xfrm>
                <a:off x="832104" y="5303901"/>
                <a:ext cx="10533888" cy="75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达到最大速度时，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系统受力平衡，由平衡条件，对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系统有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7_AS.40_1#e1414ee32?vop=1&amp;pid=53a4b1a6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03901"/>
                <a:ext cx="10533888" cy="757555"/>
              </a:xfrm>
              <a:prstGeom prst="rect">
                <a:avLst/>
              </a:prstGeom>
              <a:blipFill>
                <a:blip r:embed="rId7"/>
                <a:stretch>
                  <a:fillRect l="-1389" r="-868" b="-193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1_1#7e2491dcb?vop=1&amp;pid=53a4b1a60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41_1#7e2491dcb?vop=1&amp;pid=53a4b1a6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2_1#7e2491dcb?vop=1&amp;pid=53a4b1a60&amp;color=0,0,0&amp;vtp=1&amp;bbb=1"/>
              <p:cNvSpPr/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7_AN.42_1#7e2491dcb?vop=1&amp;pid=53a4b1a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blipFill>
                <a:blip r:embed="rId4"/>
                <a:stretch>
                  <a:fillRect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43_1#7e2491dcb?vop=1&amp;pid=53a4b1a60&amp;color=0,0,0&amp;vtp=1&amp;bbb=1"/>
              <p:cNvSpPr/>
              <p:nvPr/>
            </p:nvSpPr>
            <p:spPr>
              <a:xfrm>
                <a:off x="832104" y="2500822"/>
                <a:ext cx="10533888" cy="260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【解析】释放物块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前，对物块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达到最大速度时，对物块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从静止释放物块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达到最大速度的过程中，弹簧的弹性势能不变，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由机械能守恒定律得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S.43_1#7e2491dcb?vop=1&amp;pid=53a4b1a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00822"/>
                <a:ext cx="10533888" cy="2603500"/>
              </a:xfrm>
              <a:prstGeom prst="rect">
                <a:avLst/>
              </a:prstGeom>
              <a:blipFill>
                <a:blip r:embed="rId5"/>
                <a:stretch>
                  <a:fillRect l="-1389" b="-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44_1#b14198344?htil=10&amp;vop=1&amp;pid=d8a2209b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09103" y="1594296"/>
            <a:ext cx="868680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44_2#b14198344?htil=10&amp;vop=1&amp;pid=d8a2209b2&amp;color=0,0,0&amp;vtp=1&amp;bt=1&amp;bbb=1&amp;hb=1&amp;hs=1"/>
              <p:cNvSpPr/>
              <p:nvPr/>
            </p:nvSpPr>
            <p:spPr>
              <a:xfrm>
                <a:off x="832104" y="1512000"/>
                <a:ext cx="953719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如图所示，一个粗细均匀的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U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形管内装有同种液体，管口右端用盖板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密闭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，两液面的高度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U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形管内液柱的总长度为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.现拿去盖板，液体开始运动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，当两液面高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度相等时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右侧液面下降的速度为(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44_2#b14198344?htil=10&amp;vop=1&amp;pid=d8a2209b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537192" cy="1189355"/>
              </a:xfrm>
              <a:prstGeom prst="rect">
                <a:avLst/>
              </a:prstGeom>
              <a:blipFill>
                <a:blip r:embed="rId4"/>
                <a:stretch>
                  <a:fillRect l="-1535" r="-44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45_1#b14198344.bracket?vop=1&amp;pid=d8a2209b2&amp;color=0,0,0&amp;vpa=10&amp;vtp=1"/>
          <p:cNvSpPr/>
          <p:nvPr/>
        </p:nvSpPr>
        <p:spPr>
          <a:xfrm>
            <a:off x="4444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4_3#b14198344.choices?htil=10&amp;vop=1&amp;pid=d8a2209b2&amp;color=0,0,0&amp;vtp=1&amp;bbb=1&amp;hs=1"/>
              <p:cNvSpPr/>
              <p:nvPr/>
            </p:nvSpPr>
            <p:spPr>
              <a:xfrm>
                <a:off x="832104" y="2707832"/>
                <a:ext cx="9537192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  <a:tabLst>
                    <a:tab pos="2450973" algn="l"/>
                    <a:tab pos="4876546" algn="l"/>
                    <a:tab pos="730212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44_3#b14198344.choices?htil=10&amp;vop=1&amp;pid=d8a2209b2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9537192" cy="622300"/>
              </a:xfrm>
              <a:prstGeom prst="rect">
                <a:avLst/>
              </a:prstGeom>
              <a:blipFill>
                <a:blip r:embed="rId5"/>
                <a:stretch>
                  <a:fillRect l="-1535" b="-39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46_1#b14198344?vop=1&amp;pid=d8a2209b2&amp;color=0,0,0&amp;vtp=1&amp;bbb=1&amp;hb=1&amp;hs=1"/>
              <p:cNvSpPr/>
              <p:nvPr/>
            </p:nvSpPr>
            <p:spPr>
              <a:xfrm>
                <a:off x="832104" y="3330132"/>
                <a:ext cx="10533888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U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形管的横截面积为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，液体的密度为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.拿去盖板，液体开始运动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，根据机械能守恒定律得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h𝑆𝑔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⋅4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h𝑆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46_1#b14198344?vop=1&amp;pid=d8a2209b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30132"/>
                <a:ext cx="10533888" cy="1041400"/>
              </a:xfrm>
              <a:prstGeom prst="rect">
                <a:avLst/>
              </a:prstGeom>
              <a:blipFill>
                <a:blip r:embed="rId6"/>
                <a:stretch>
                  <a:fillRect l="-1389" b="-17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6_EX.47_1#b14198344?vop=1&amp;pid=d8a2209b2&amp;color=0,0,0&amp;vtp=1&amp;bbb=1"/>
          <p:cNvSpPr/>
          <p:nvPr/>
        </p:nvSpPr>
        <p:spPr>
          <a:xfrm>
            <a:off x="832104" y="435883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液体运动的整个过程仅有系统内动能和重力势能的转化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根据机械能守恒定律列式计算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8_1#1ee99f3fe?vop=1&amp;pid=d8a2209b2&amp;color=0,0,0&amp;vtp=1&amp;bt=1&amp;bbb=1&amp;hb=1"/>
              <p:cNvSpPr/>
              <p:nvPr/>
            </p:nvSpPr>
            <p:spPr>
              <a:xfrm>
                <a:off x="832104" y="1508760"/>
                <a:ext cx="10533888" cy="922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的均匀链条放在光滑水平桌面上，且使链条的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垂在桌边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，松手后链条从静止开始沿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桌边下滑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，则链条刚刚离开桌面时的速度大小为（重力加速度为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8_1#1ee99f3fe?vop=1&amp;pid=d8a2209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22655"/>
              </a:xfrm>
              <a:prstGeom prst="rect">
                <a:avLst/>
              </a:prstGeom>
              <a:blipFill>
                <a:blip r:embed="rId3"/>
                <a:stretch>
                  <a:fillRect l="-1389" r="-1100" b="-152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9_1#1ee99f3fe.bracket?vop=1&amp;pid=d8a2209b2&amp;color=0,0,0&amp;vpa=11&amp;vtp=1"/>
          <p:cNvSpPr/>
          <p:nvPr/>
        </p:nvSpPr>
        <p:spPr>
          <a:xfrm>
            <a:off x="7788497" y="2075116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6_BD.48_2#1ee99f3fe?vop=1&amp;pid=d8a2209b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504" y="2564193"/>
            <a:ext cx="1837944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8_3#1ee99f3fe.choices?vop=1&amp;pid=d8a2209b2&amp;color=0,0,0&amp;vtp=1&amp;bbb=1"/>
              <p:cNvSpPr/>
              <p:nvPr/>
            </p:nvSpPr>
            <p:spPr>
              <a:xfrm>
                <a:off x="832104" y="3529393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754122" algn="l"/>
                    <a:tab pos="5470144" algn="l"/>
                    <a:tab pos="8097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𝑔𝐿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𝑔𝐿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𝑔𝐿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𝑔𝐿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48_3#1ee99f3fe.choices?vop=1&amp;pid=d8a2209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9393"/>
                <a:ext cx="10533888" cy="457200"/>
              </a:xfrm>
              <a:prstGeom prst="rect">
                <a:avLst/>
              </a:prstGeom>
              <a:blipFill>
                <a:blip r:embed="rId5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50_1#1ee99f3fe?vop=1&amp;pid=d8a2209b2&amp;color=0,0,0&amp;vtp=1&amp;bbb=1&amp;hb=1"/>
              <p:cNvSpPr/>
              <p:nvPr/>
            </p:nvSpPr>
            <p:spPr>
              <a:xfrm>
                <a:off x="832104" y="3986593"/>
                <a:ext cx="10533888" cy="21617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【解析】设链条的总质量为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，选取桌面为零势能面，则刚开始时的重力势能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，整个链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条刚离开桌面时的重力势能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，在此过程中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，重力势能减少量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，根据机械能守恒可得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𝑔𝐿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50_1#1ee99f3fe?vop=1&amp;pid=d8a2209b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86593"/>
                <a:ext cx="10533888" cy="2161731"/>
              </a:xfrm>
              <a:prstGeom prst="rect">
                <a:avLst/>
              </a:prstGeom>
              <a:blipFill>
                <a:blip r:embed="rId6"/>
                <a:stretch>
                  <a:fillRect l="-1389" r="-2951" b="-36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51_1#1ee99f3fe?vop=1&amp;pid=d8a2209b2&amp;color=0,0,0&amp;vtp=1&amp;bt=1&amp;bbb=1&amp;hb=1"/>
          <p:cNvSpPr/>
          <p:nvPr/>
        </p:nvSpPr>
        <p:spPr>
          <a:xfrm>
            <a:off x="832104" y="1512000"/>
            <a:ext cx="10533888" cy="544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分析链条的重力势能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要将桌面上的链条和垂在桌边的链条的重力势能相加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得到总的重力势</a:t>
            </a:r>
          </a:p>
          <a:p>
            <a:pPr latinLnBrk="1">
              <a:lnSpc>
                <a:spcPts val="22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求重力势能时要注意链条重心的位置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2_1#1d6c16d3f?vop=1&amp;pid=d8a2209b2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的光滑斜面固定在地面上，长为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、粗细均匀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、质量分布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均匀的软绳置于斜面上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，其上端与斜面顶端齐平.用轻质细线将物块与软绳连接，物块的质量也为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，细线竖直向下拉直但无作用力时，物块由静止释放后向下运动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，直到软绳刚好全部离开斜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（此时物块未到达地面）,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在此过程中(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52_1#1d6c16d3f?vop=1&amp;pid=d8a2209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33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3_1#1d6c16d3f.bracket?vop=1&amp;pid=d8a2209b2&amp;color=0,0,0&amp;vpa=12&amp;vtp=1&amp;bbb=1"/>
          <p:cNvSpPr/>
          <p:nvPr/>
        </p:nvSpPr>
        <p:spPr>
          <a:xfrm>
            <a:off x="4982623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6_BD.52_2#1d6c16d3f?htil=11&amp;vop=1&amp;pid=d8a2209b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8250" y="3241232"/>
            <a:ext cx="1545336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52_3#1d6c16d3f.choices?htil=11&amp;vop=1&amp;pid=d8a2209b2&amp;color=0,0,0&amp;vtp=1&amp;bbb=1"/>
              <p:cNvSpPr/>
              <p:nvPr/>
            </p:nvSpPr>
            <p:spPr>
              <a:xfrm>
                <a:off x="832104" y="3161222"/>
                <a:ext cx="8860536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物块重力做的功等于软绳和物块动能的增加量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物块重力势能的减少量大于软绳机械能的增加量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软绳重力势能共减少了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软绳刚好全部离开斜面时的速度为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𝑔𝑙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52_3#1d6c16d3f.choices?htil=11&amp;vop=1&amp;pid=d8a2209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1222"/>
                <a:ext cx="8860536" cy="1676400"/>
              </a:xfrm>
              <a:prstGeom prst="rect">
                <a:avLst/>
              </a:prstGeom>
              <a:blipFill>
                <a:blip r:embed="rId5"/>
                <a:stretch>
                  <a:fillRect l="-1652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4_1#1d6c16d3f?vop=1&amp;pid=d8a2209b2&amp;color=0,0,0&amp;vtp=1&amp;bt=1&amp;bbb=1&amp;hb=1"/>
              <p:cNvSpPr/>
              <p:nvPr/>
            </p:nvSpPr>
            <p:spPr>
              <a:xfrm>
                <a:off x="832104" y="1512000"/>
                <a:ext cx="10533888" cy="3119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【解析】物块下降的高度为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，物块重力做功为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，所以物块重力势能减少了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块减少的重力势能转化为软绳的机械能和物块自身的动能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关键：物块势能减少量为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，一部分转化为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软绳机械能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，一部分转化为物块动能）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，故A错误，B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正确；物块未释放时,软绳的重心离斜面顶端的高度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，软绳刚好全部离开斜面时，软绳的重心离斜面顶端的高度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，则软绳重力势能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共减少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（提醒：需考虑软绳初态在斜面上的重心位置，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与末态离开斜面的重心位置，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差值为高度变化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𝑔𝑙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：列守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恒方程时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，明确系统总质量，确保动能项的质量与系统一致）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54_1#1d6c16d3f?vop=1&amp;pid=d8a2209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119755"/>
              </a:xfrm>
              <a:prstGeom prst="rect">
                <a:avLst/>
              </a:prstGeom>
              <a:blipFill>
                <a:blip r:embed="rId3"/>
                <a:stretch>
                  <a:fillRect l="-1389" r="-868" b="-46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54_1#1d6c16d3f?vop=1&amp;pid=d8a2209b2&amp;color=0,0,0&amp;vtp=1&amp;bt=1&amp;bbb=1&amp;hb=1&amp;uw=1">
            <a:extLst>
              <a:ext uri="{FF2B5EF4-FFF2-40B4-BE49-F238E27FC236}">
                <a16:creationId xmlns:a16="http://schemas.microsoft.com/office/drawing/2014/main" id="{F5EBC90D-880D-E5CA-7E5E-FED65DF0D597}"/>
              </a:ext>
            </a:extLst>
          </p:cNvPr>
          <p:cNvSpPr/>
          <p:nvPr/>
        </p:nvSpPr>
        <p:spPr>
          <a:xfrm>
            <a:off x="7076123" y="1511777"/>
            <a:ext cx="4130357" cy="4576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3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6_AS.54_1#1d6c16d3f?vop=1&amp;pid=d8a2209b2&amp;color=0,0,0&amp;vtp=1&amp;bt=1&amp;bbb=1&amp;hb=1&amp;uw=1">
            <a:extLst>
              <a:ext uri="{FF2B5EF4-FFF2-40B4-BE49-F238E27FC236}">
                <a16:creationId xmlns:a16="http://schemas.microsoft.com/office/drawing/2014/main" id="{987DA845-F14F-B576-CF80-3578FD64FD85}"/>
              </a:ext>
            </a:extLst>
          </p:cNvPr>
          <p:cNvSpPr/>
          <p:nvPr/>
        </p:nvSpPr>
        <p:spPr>
          <a:xfrm>
            <a:off x="832104" y="1968977"/>
            <a:ext cx="57150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54_1#1d6c16d3f?vop=1&amp;pid=d8a2209b2&amp;color=0,0,0&amp;vtp=1&amp;bt=1&amp;bbb=1&amp;hb=1&amp;uw=1">
            <a:extLst>
              <a:ext uri="{FF2B5EF4-FFF2-40B4-BE49-F238E27FC236}">
                <a16:creationId xmlns:a16="http://schemas.microsoft.com/office/drawing/2014/main" id="{C9C730A8-15E9-5854-842B-586FF34F14EB}"/>
              </a:ext>
            </a:extLst>
          </p:cNvPr>
          <p:cNvSpPr/>
          <p:nvPr/>
        </p:nvSpPr>
        <p:spPr>
          <a:xfrm>
            <a:off x="6850317" y="2388077"/>
            <a:ext cx="4515675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6_AS.54_1#1d6c16d3f?vop=1&amp;pid=d8a2209b2&amp;color=0,0,0&amp;vtp=1&amp;bt=1&amp;bbb=1&amp;hb=1&amp;uw=1">
            <a:extLst>
              <a:ext uri="{FF2B5EF4-FFF2-40B4-BE49-F238E27FC236}">
                <a16:creationId xmlns:a16="http://schemas.microsoft.com/office/drawing/2014/main" id="{0ED5B549-88AA-92E4-988A-E80C07741BFA}"/>
              </a:ext>
            </a:extLst>
          </p:cNvPr>
          <p:cNvSpPr/>
          <p:nvPr/>
        </p:nvSpPr>
        <p:spPr>
          <a:xfrm>
            <a:off x="832104" y="2805590"/>
            <a:ext cx="10533888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6_AS.54_1#1d6c16d3f?vop=1&amp;pid=d8a2209b2&amp;color=0,0,0&amp;vtp=1&amp;bt=1&amp;bbb=1&amp;hb=1&amp;uw=1">
            <a:extLst>
              <a:ext uri="{FF2B5EF4-FFF2-40B4-BE49-F238E27FC236}">
                <a16:creationId xmlns:a16="http://schemas.microsoft.com/office/drawing/2014/main" id="{E8F00714-F5B9-7AF5-93FC-E19FE4AF4BC9}"/>
              </a:ext>
            </a:extLst>
          </p:cNvPr>
          <p:cNvSpPr/>
          <p:nvPr/>
        </p:nvSpPr>
        <p:spPr>
          <a:xfrm>
            <a:off x="832104" y="3250090"/>
            <a:ext cx="2689289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6_AS.54_1#1d6c16d3f?vop=1&amp;pid=d8a2209b2&amp;color=0,0,0&amp;vtp=1&amp;bt=1&amp;bbb=1&amp;hb=1&amp;uw=1">
            <a:extLst>
              <a:ext uri="{FF2B5EF4-FFF2-40B4-BE49-F238E27FC236}">
                <a16:creationId xmlns:a16="http://schemas.microsoft.com/office/drawing/2014/main" id="{B47C6593-0521-EA5A-7FF8-9D50718F6001}"/>
              </a:ext>
            </a:extLst>
          </p:cNvPr>
          <p:cNvSpPr/>
          <p:nvPr/>
        </p:nvSpPr>
        <p:spPr>
          <a:xfrm>
            <a:off x="3956304" y="3693002"/>
            <a:ext cx="5897880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55_1#1d6c16d3f?vop=1&amp;pid=d8a2209b2&amp;color=0,0,0&amp;vtp=1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注意说明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软绳势能计算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需明确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初态时在斜面上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末态时全部离开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的重心位置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斜面内软绳重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心在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对应高度的中点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离开后重心在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绳长中点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高度差计算需带正负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74e15ef7.fixed?pid=6a4ae6b46&amp;color=255,240,0&amp;vtp=1&amp;bbb=1"/>
          <p:cNvSpPr/>
          <p:nvPr/>
        </p:nvSpPr>
        <p:spPr>
          <a:xfrm>
            <a:off x="0" y="152704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课时2</a:t>
            </a:r>
            <a:endParaRPr lang="en-US" altLang="zh-CN" sz="6000" dirty="0"/>
          </a:p>
        </p:txBody>
      </p:sp>
      <p:sp>
        <p:nvSpPr>
          <p:cNvPr id="3" name="C_3_BD#e74e15ef7.fixed?pid=6a4ae6b46&amp;color=255,240,0&amp;vtp=1&amp;bbb=1"/>
          <p:cNvSpPr/>
          <p:nvPr/>
        </p:nvSpPr>
        <p:spPr>
          <a:xfrm>
            <a:off x="0" y="280720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0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系统机械能守恒定律的应用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a205b59eb?vop=1&amp;pid=dd0e3104d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如图所示，水平长杆上套一物块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，轻绳穿过光滑圆环连接物体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，某时刻由静止释放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，释放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时左侧轻绳与水平方向夹角为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，不计一切摩擦，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_1#a205b59eb?vop=1&amp;pid=dd0e310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63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a205b59eb.bracket?vop=1&amp;pid=dd0e3104d&amp;color=0,0,0&amp;vpa=1&amp;vtp=1"/>
          <p:cNvSpPr/>
          <p:nvPr/>
        </p:nvSpPr>
        <p:spPr>
          <a:xfrm>
            <a:off x="7894414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6_BD.1_2#a205b59eb?htil=1&amp;vop=1&amp;pid=dd0e3104d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2303" y="2410017"/>
            <a:ext cx="1344168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_3#a205b59eb.choices?htil=1&amp;vop=1&amp;pid=dd0e3104d&amp;color=0,0,0&amp;vtp=1&amp;bbb=1&amp;hs=1"/>
              <p:cNvSpPr/>
              <p:nvPr/>
            </p:nvSpPr>
            <p:spPr>
              <a:xfrm>
                <a:off x="832104" y="2283017"/>
                <a:ext cx="90525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的速度大小始终相等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的速度为零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增大的过程中，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一直处于失重状态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增大的过程中，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的机械能先增大后减小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_3#a205b59eb.choices?htil=1&amp;vop=1&amp;pid=dd0e3104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9052560" cy="1608455"/>
              </a:xfrm>
              <a:prstGeom prst="rect">
                <a:avLst/>
              </a:prstGeom>
              <a:blipFill>
                <a:blip r:embed="rId5"/>
                <a:stretch>
                  <a:fillRect l="-1616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3_1#a205b59eb?vop=1&amp;pid=dd0e3104d&amp;color=0,0,0&amp;vtp=1&amp;bbb=1&amp;hb=1&amp;hs=1"/>
              <p:cNvSpPr/>
              <p:nvPr/>
            </p:nvSpPr>
            <p:spPr>
              <a:xfrm>
                <a:off x="832104" y="3883217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本题用到大招攻略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绳模型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核心是借速度关联判断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的速度为零的时刻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用做功判断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机械能变化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EX.3_1#a205b59eb?vop=1&amp;pid=dd0e3104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83217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_1#a205b59eb?vop=1&amp;pid=dd0e3104d&amp;color=0,0,0&amp;vtp=1&amp;bt=1&amp;bbb=1&amp;hb=1"/>
              <p:cNvSpPr/>
              <p:nvPr/>
            </p:nvSpPr>
            <p:spPr>
              <a:xfrm>
                <a:off x="832104" y="1512000"/>
                <a:ext cx="10533888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【解析】根据题意，由图可知，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沿绳方向的速度大小始终相同，但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速度大小不相同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沿绳方向分速度大小相等，但速度大小不同）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点正下方，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速度方向水平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，绳子与运动方向垂直，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沿绳方向速度为零，所以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的速度为零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：借特殊位置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快速判断关联速度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正确；根据上述分析可知，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的速度是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从零到零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，所以加速度先向下后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，先失重后超重，故C错误；机械能的变化量看除重力以外的其他力做功，即绳的拉力做功，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增大的过程中，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一直向下运动，绳的拉力做负功，故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的机械能一直减小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：除重力外其他力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做负功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，机械能必减小）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4_1#a205b59eb?vop=1&amp;pid=dd0e310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865755"/>
              </a:xfrm>
              <a:prstGeom prst="rect">
                <a:avLst/>
              </a:prstGeom>
              <a:blipFill>
                <a:blip r:embed="rId3"/>
                <a:stretch>
                  <a:fillRect l="-1389" r="-1100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4_1#a205b59eb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2618B6FD-BF12-C43E-97A6-78B2D2ED44D9}"/>
              </a:ext>
            </a:extLst>
          </p:cNvPr>
          <p:cNvSpPr/>
          <p:nvPr/>
        </p:nvSpPr>
        <p:spPr>
          <a:xfrm>
            <a:off x="4032504" y="1511777"/>
            <a:ext cx="6101525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6_AS.4_1#a205b59eb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F62DE620-72D6-0F6E-82A7-254B3C9BADB3}"/>
              </a:ext>
            </a:extLst>
          </p:cNvPr>
          <p:cNvSpPr/>
          <p:nvPr/>
        </p:nvSpPr>
        <p:spPr>
          <a:xfrm>
            <a:off x="8157972" y="1930877"/>
            <a:ext cx="310337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4_1#a205b59eb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FFFB9239-B4FE-45DF-6804-FA83246A37C9}"/>
              </a:ext>
            </a:extLst>
          </p:cNvPr>
          <p:cNvSpPr/>
          <p:nvPr/>
        </p:nvSpPr>
        <p:spPr>
          <a:xfrm>
            <a:off x="832104" y="2349977"/>
            <a:ext cx="7851331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6_AS.4_1#a205b59eb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EDB0C801-BFB8-4468-237A-F0F6C577705E}"/>
              </a:ext>
            </a:extLst>
          </p:cNvPr>
          <p:cNvSpPr/>
          <p:nvPr/>
        </p:nvSpPr>
        <p:spPr>
          <a:xfrm>
            <a:off x="10585704" y="3188177"/>
            <a:ext cx="546418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6_AS.4_1#a205b59eb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F8196263-7D78-5BBA-0260-C5C2382FA021}"/>
              </a:ext>
            </a:extLst>
          </p:cNvPr>
          <p:cNvSpPr/>
          <p:nvPr/>
        </p:nvSpPr>
        <p:spPr>
          <a:xfrm>
            <a:off x="832104" y="3607277"/>
            <a:ext cx="7832725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_1#d058fd103?vop=1&amp;pid=dd0e3104d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）如图所示，轻质动滑轮下方悬挂重物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，轻质细线绕过定滑轮右侧连接重物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，悬挂滑轮的轻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质细线竖直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.开始时，重物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均处于静止状态，释放后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开始运动.已知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的质量的2倍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设摩擦阻力和空气阻力均忽略不计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5_1#d058fd103?vop=1&amp;pid=dd0e310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50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d058fd103.bracket?vop=1&amp;pid=dd0e3104d&amp;color=0,0,0&amp;vpa=2&amp;vtp=1&amp;bbb=1"/>
          <p:cNvSpPr/>
          <p:nvPr/>
        </p:nvSpPr>
        <p:spPr>
          <a:xfrm>
            <a:off x="8499697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6_BD.5_2#d058fd103?htil=2&amp;vop=1&amp;pid=dd0e3104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8681" y="2834832"/>
            <a:ext cx="1197864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5_3#d058fd103.choices?htil=2&amp;vop=1&amp;pid=dd0e3104d&amp;color=0,0,0&amp;vtp=1&amp;bbb=1"/>
              <p:cNvSpPr/>
              <p:nvPr/>
            </p:nvSpPr>
            <p:spPr>
              <a:xfrm>
                <a:off x="832104" y="2707832"/>
                <a:ext cx="9208008" cy="1697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运动的过程中，重物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的机械能守恒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运动的过程中，细线拉力对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做的功等于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机械能的减少量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5_3#d058fd103.choices?htil=2&amp;vop=1&amp;pid=dd0e3104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9208008" cy="1697355"/>
              </a:xfrm>
              <a:prstGeom prst="rect">
                <a:avLst/>
              </a:prstGeom>
              <a:blipFill>
                <a:blip r:embed="rId5"/>
                <a:stretch>
                  <a:fillRect l="-1589" b="-82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d058fd103?vop=1&amp;pid=dd0e3104d&amp;color=0,0,0&amp;vtp=1&amp;bt=1&amp;bbb=1&amp;hb=1"/>
              <p:cNvSpPr/>
              <p:nvPr/>
            </p:nvSpPr>
            <p:spPr>
              <a:xfrm>
                <a:off x="832104" y="1512000"/>
                <a:ext cx="10533888" cy="2957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解析】根据动滑轮特性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时，细线自由端下降的高度为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下降的高度为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度大小是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的两倍，设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：动滑轮特性是物体位移是线端的二分之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，速度也为二分之一）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两个物体组成的系统为研究对象，由机械能守恒定律得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𝑔h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：先明确动滑轮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关联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，再代入守恒方程，注意质量差异）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，故A错误，B正确；运动过程中细线拉力对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做负功，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的机械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能不守恒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，故C错误；运动过程中细线拉力对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做的功大小等于细线对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做的功大小，等于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机械能的减少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7_1#d058fd103?vop=1&amp;pid=dd0e310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957830"/>
              </a:xfrm>
              <a:prstGeom prst="rect">
                <a:avLst/>
              </a:prstGeom>
              <a:blipFill>
                <a:blip r:embed="rId3"/>
                <a:stretch>
                  <a:fillRect l="-1389" r="-984" b="-49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7_1#d058fd103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05F1DAD9-179D-EC61-DBAD-45E365B7D2F7}"/>
              </a:ext>
            </a:extLst>
          </p:cNvPr>
          <p:cNvSpPr/>
          <p:nvPr/>
        </p:nvSpPr>
        <p:spPr>
          <a:xfrm>
            <a:off x="1746504" y="1511777"/>
            <a:ext cx="963390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6_AS.7_1#d058fd103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047C210E-F5E2-AE04-28C3-C4832F2DB058}"/>
              </a:ext>
            </a:extLst>
          </p:cNvPr>
          <p:cNvSpPr/>
          <p:nvPr/>
        </p:nvSpPr>
        <p:spPr>
          <a:xfrm>
            <a:off x="832104" y="1930877"/>
            <a:ext cx="563892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7_1#d058fd103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6B524651-5772-C8AD-9ECA-A82AACB5EE2E}"/>
              </a:ext>
            </a:extLst>
          </p:cNvPr>
          <p:cNvSpPr/>
          <p:nvPr/>
        </p:nvSpPr>
        <p:spPr>
          <a:xfrm>
            <a:off x="7765161" y="2349977"/>
            <a:ext cx="21256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6_AS.7_1#d058fd103?vop=1&amp;pid=dd0e3104d&amp;color=0,0,0&amp;vtp=1&amp;bt=1&amp;bbb=1&amp;hb=1&amp;uw=1">
            <a:extLst>
              <a:ext uri="{FF2B5EF4-FFF2-40B4-BE49-F238E27FC236}">
                <a16:creationId xmlns:a16="http://schemas.microsoft.com/office/drawing/2014/main" id="{BA151304-8410-FC46-F1B4-2CC7754B2AEF}"/>
              </a:ext>
            </a:extLst>
          </p:cNvPr>
          <p:cNvSpPr/>
          <p:nvPr/>
        </p:nvSpPr>
        <p:spPr>
          <a:xfrm>
            <a:off x="832104" y="2765902"/>
            <a:ext cx="8179626" cy="5147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8_1#d058fd103?vop=1&amp;pid=dd0e3104d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根据动滑轮特性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系统机械能守恒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机械能变化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核心是利用动滑轮的位移与速度关系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8_1#d058fd103?vop=1&amp;pid=dd0e310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431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9_1#cc19f916f?vop=1&amp;pid=dd0e3104d&amp;color=0,0,0&amp;vtp=1&amp;bt=1&amp;bbb=1&amp;hb=1"/>
              <p:cNvSpPr/>
              <p:nvPr/>
            </p:nvSpPr>
            <p:spPr>
              <a:xfrm>
                <a:off x="832104" y="1512000"/>
                <a:ext cx="10533888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如图所示，质量分别为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的物块甲、乙用一根不可伸长的轻绳跨过定滑轮连接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，物块甲穿过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固定竖直杆并可沿杆无摩擦地滑动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.已知杆与定滑轮间的距离为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位置与定滑轮等高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，当物块甲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位置时，两物块恰好静止，此时绳与杆之间的夹角为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，不计滑轮质量、大小及任何摩擦力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.轻绳足够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9_1#cc19f916f?vop=1&amp;pid=dd0e310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522730"/>
              </a:xfrm>
              <a:prstGeom prst="rect">
                <a:avLst/>
              </a:prstGeom>
              <a:blipFill>
                <a:blip r:embed="rId3"/>
                <a:stretch>
                  <a:fillRect l="-1389" t="-400" r="-1505" b="-9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_1#cc19f916f.bracket?vop=1&amp;pid=dd0e3104d&amp;color=0,0,0&amp;vpa=3&amp;vtp=1"/>
          <p:cNvSpPr/>
          <p:nvPr/>
        </p:nvSpPr>
        <p:spPr>
          <a:xfrm>
            <a:off x="4265073" y="2684591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6_BD.9_2#cc19f916f?htil=3&amp;vop=1&amp;pid=dd0e3104d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21240" y="2827593"/>
            <a:ext cx="141732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9_3#cc19f916f.choices?htil=3&amp;vop=1&amp;pid=dd0e3104d&amp;color=0,0,0&amp;vtp=1&amp;bbb=1&amp;hb=1&amp;hs=1"/>
              <p:cNvSpPr/>
              <p:nvPr/>
            </p:nvSpPr>
            <p:spPr>
              <a:xfrm>
                <a:off x="832104" y="3046414"/>
                <a:ext cx="8979408" cy="22468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当物块甲在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位置时，绳与杆之间的夹角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将物块甲从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位置由静止释放，物块甲能下降的最大高度为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将物块甲从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位置由静止释放，下降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时物块甲的速度不超过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改变物块乙的质量，且将物块甲从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位置由静止释放，下降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时物块甲的速度大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，则物块乙与物块甲的质量之比为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BD.9_3#cc19f916f.choices?htil=3&amp;vop=1&amp;pid=dd0e3104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6414"/>
                <a:ext cx="8979408" cy="2246821"/>
              </a:xfrm>
              <a:prstGeom prst="rect">
                <a:avLst/>
              </a:prstGeom>
              <a:blipFill>
                <a:blip r:embed="rId5"/>
                <a:stretch>
                  <a:fillRect l="-1629" t="-272" r="-407" b="-35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EX.11_1#cc19f916f?vop=1&amp;pid=dd0e3104d&amp;color=0,0,0&amp;vtp=1&amp;bbb=1&amp;hb=1&amp;hs=1"/>
          <p:cNvSpPr/>
          <p:nvPr/>
        </p:nvSpPr>
        <p:spPr>
          <a:xfrm>
            <a:off x="832104" y="5293362"/>
            <a:ext cx="10533888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本题用到大招攻略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绳模型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甲的速度沿绳分速度等于乙的速度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通过几何关系得位</a:t>
            </a: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列守恒方程求甲的动能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关键是区分单体与系统守恒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2330</Words>
  <Application>Microsoft Office PowerPoint</Application>
  <PresentationFormat>宽屏</PresentationFormat>
  <Paragraphs>264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2025-10-29T06:40:08Z</dcterms:created>
  <dcterms:modified xsi:type="dcterms:W3CDTF">2025-10-29T06:43:28Z</dcterms:modified>
  <cp:category/>
  <cp:contentStatus/>
</cp:coreProperties>
</file>